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5" d="100"/>
          <a:sy n="115" d="100"/>
        </p:scale>
        <p:origin x="14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4.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170583" cy="482027"/>
          </a:xfrm>
          <a:prstGeom prst="rect">
            <a:avLst/>
          </a:prstGeom>
        </p:spPr>
        <p:txBody>
          <a:bodyPr vert="horz" lIns="94837" tIns="47418" rIns="94837" bIns="47418" rtlCol="0"/>
          <a:lstStyle>
            <a:lvl1pPr algn="l">
              <a:defRPr sz="1200"/>
            </a:lvl1pPr>
          </a:lstStyle>
          <a:p>
            <a:endParaRPr lang="en-US"/>
          </a:p>
        </p:txBody>
      </p:sp>
      <p:sp>
        <p:nvSpPr>
          <p:cNvPr id="3" name="Date Placeholder 2"/>
          <p:cNvSpPr>
            <a:spLocks noGrp="1"/>
          </p:cNvSpPr>
          <p:nvPr>
            <p:ph type="dt" idx="1"/>
          </p:nvPr>
        </p:nvSpPr>
        <p:spPr>
          <a:xfrm>
            <a:off x="4142963" y="2"/>
            <a:ext cx="3170583" cy="482027"/>
          </a:xfrm>
          <a:prstGeom prst="rect">
            <a:avLst/>
          </a:prstGeom>
        </p:spPr>
        <p:txBody>
          <a:bodyPr vert="horz" lIns="94837" tIns="47418" rIns="94837" bIns="47418" rtlCol="0"/>
          <a:lstStyle>
            <a:lvl1pPr algn="r">
              <a:defRPr sz="1200"/>
            </a:lvl1pPr>
          </a:lstStyle>
          <a:p>
            <a:fld id="{7ECCFDB4-69E0-48FC-856D-C360D5B7C955}" type="datetimeFigureOut">
              <a:rPr lang="en-US" smtClean="0"/>
              <a:t>6/23/2021</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837" tIns="47418" rIns="94837" bIns="47418" rtlCol="0" anchor="ctr"/>
          <a:lstStyle/>
          <a:p>
            <a:endParaRPr lang="en-US"/>
          </a:p>
        </p:txBody>
      </p:sp>
      <p:sp>
        <p:nvSpPr>
          <p:cNvPr id="5" name="Notes Placeholder 4"/>
          <p:cNvSpPr>
            <a:spLocks noGrp="1"/>
          </p:cNvSpPr>
          <p:nvPr>
            <p:ph type="body" sz="quarter" idx="3"/>
          </p:nvPr>
        </p:nvSpPr>
        <p:spPr>
          <a:xfrm>
            <a:off x="732184" y="4620250"/>
            <a:ext cx="5850835" cy="3780800"/>
          </a:xfrm>
          <a:prstGeom prst="rect">
            <a:avLst/>
          </a:prstGeom>
        </p:spPr>
        <p:txBody>
          <a:bodyPr vert="horz" lIns="94837" tIns="47418" rIns="94837" bIns="4741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174"/>
            <a:ext cx="3170583" cy="482027"/>
          </a:xfrm>
          <a:prstGeom prst="rect">
            <a:avLst/>
          </a:prstGeom>
        </p:spPr>
        <p:txBody>
          <a:bodyPr vert="horz" lIns="94837" tIns="47418" rIns="94837" bIns="47418" rtlCol="0" anchor="b"/>
          <a:lstStyle>
            <a:lvl1pPr algn="l">
              <a:defRPr sz="1200"/>
            </a:lvl1pPr>
          </a:lstStyle>
          <a:p>
            <a:endParaRPr lang="en-US"/>
          </a:p>
        </p:txBody>
      </p:sp>
      <p:sp>
        <p:nvSpPr>
          <p:cNvPr id="7" name="Slide Number Placeholder 6"/>
          <p:cNvSpPr>
            <a:spLocks noGrp="1"/>
          </p:cNvSpPr>
          <p:nvPr>
            <p:ph type="sldNum" sz="quarter" idx="5"/>
          </p:nvPr>
        </p:nvSpPr>
        <p:spPr>
          <a:xfrm>
            <a:off x="4142963" y="9119174"/>
            <a:ext cx="3170583" cy="482027"/>
          </a:xfrm>
          <a:prstGeom prst="rect">
            <a:avLst/>
          </a:prstGeom>
        </p:spPr>
        <p:txBody>
          <a:bodyPr vert="horz" lIns="94837" tIns="47418" rIns="94837" bIns="47418" rtlCol="0" anchor="b"/>
          <a:lstStyle>
            <a:lvl1pPr algn="r">
              <a:defRPr sz="1200"/>
            </a:lvl1pPr>
          </a:lstStyle>
          <a:p>
            <a:fld id="{DAA9CB48-2DC2-40F4-A246-AF6E3E8FEBEB}" type="slidenum">
              <a:rPr lang="en-US" smtClean="0"/>
              <a:t>‹#›</a:t>
            </a:fld>
            <a:endParaRPr lang="en-US"/>
          </a:p>
        </p:txBody>
      </p:sp>
    </p:spTree>
    <p:extLst>
      <p:ext uri="{BB962C8B-B14F-4D97-AF65-F5344CB8AC3E}">
        <p14:creationId xmlns:p14="http://schemas.microsoft.com/office/powerpoint/2010/main" val="666372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4A9FD9-E69E-4EB2-ABF3-CFE73E892949}"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1665737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4A9FD9-E69E-4EB2-ABF3-CFE73E892949}"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4149767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4A9FD9-E69E-4EB2-ABF3-CFE73E892949}"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2635209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4A9FD9-E69E-4EB2-ABF3-CFE73E892949}"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2118905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4A9FD9-E69E-4EB2-ABF3-CFE73E892949}"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302963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4A9FD9-E69E-4EB2-ABF3-CFE73E892949}"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2190205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4A9FD9-E69E-4EB2-ABF3-CFE73E892949}" type="datetimeFigureOut">
              <a:rPr lang="en-US" smtClean="0"/>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1680978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4A9FD9-E69E-4EB2-ABF3-CFE73E892949}" type="datetimeFigureOut">
              <a:rPr lang="en-US" smtClean="0"/>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3607981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4A9FD9-E69E-4EB2-ABF3-CFE73E892949}" type="datetimeFigureOut">
              <a:rPr lang="en-US" smtClean="0"/>
              <a:t>6/23/2021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2329222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4A9FD9-E69E-4EB2-ABF3-CFE73E892949}"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4174940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4A9FD9-E69E-4EB2-ABF3-CFE73E892949}"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7FD4AC-E6C8-4A69-BE39-8A3D354EFFFD}" type="slidenum">
              <a:rPr lang="en-US" smtClean="0"/>
              <a:t>‹#›</a:t>
            </a:fld>
            <a:endParaRPr lang="en-US"/>
          </a:p>
        </p:txBody>
      </p:sp>
    </p:spTree>
    <p:extLst>
      <p:ext uri="{BB962C8B-B14F-4D97-AF65-F5344CB8AC3E}">
        <p14:creationId xmlns:p14="http://schemas.microsoft.com/office/powerpoint/2010/main" val="450090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A9FD9-E69E-4EB2-ABF3-CFE73E892949}" type="datetimeFigureOut">
              <a:rPr lang="en-US" smtClean="0"/>
              <a:t>6/23/2021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7FD4AC-E6C8-4A69-BE39-8A3D354EFFFD}" type="slidenum">
              <a:rPr lang="en-US" smtClean="0"/>
              <a:t>‹#›</a:t>
            </a:fld>
            <a:endParaRPr lang="en-US"/>
          </a:p>
        </p:txBody>
      </p:sp>
    </p:spTree>
    <p:extLst>
      <p:ext uri="{BB962C8B-B14F-4D97-AF65-F5344CB8AC3E}">
        <p14:creationId xmlns:p14="http://schemas.microsoft.com/office/powerpoint/2010/main" val="9979499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pa.gov/epcra/consolidated-list-lists"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27" y="153212"/>
            <a:ext cx="8622377" cy="6175644"/>
          </a:xfrm>
          <a:prstGeom prst="rect">
            <a:avLst/>
          </a:prstGeom>
        </p:spPr>
      </p:pic>
      <p:sp>
        <p:nvSpPr>
          <p:cNvPr id="2" name="TextBox 1"/>
          <p:cNvSpPr txBox="1"/>
          <p:nvPr/>
        </p:nvSpPr>
        <p:spPr>
          <a:xfrm>
            <a:off x="893911" y="153212"/>
            <a:ext cx="7355138" cy="507831"/>
          </a:xfrm>
          <a:prstGeom prst="rect">
            <a:avLst/>
          </a:prstGeom>
          <a:noFill/>
        </p:spPr>
        <p:txBody>
          <a:bodyPr wrap="square" rtlCol="0">
            <a:spAutoFit/>
          </a:bodyPr>
          <a:lstStyle/>
          <a:p>
            <a:r>
              <a:rPr lang="en-US" sz="1350" dirty="0"/>
              <a:t> </a:t>
            </a:r>
          </a:p>
          <a:p>
            <a:endParaRPr lang="en-US" sz="1350" dirty="0"/>
          </a:p>
        </p:txBody>
      </p:sp>
      <p:sp>
        <p:nvSpPr>
          <p:cNvPr id="3" name="TextBox 2"/>
          <p:cNvSpPr txBox="1"/>
          <p:nvPr/>
        </p:nvSpPr>
        <p:spPr>
          <a:xfrm>
            <a:off x="453043" y="874563"/>
            <a:ext cx="8235835" cy="300082"/>
          </a:xfrm>
          <a:prstGeom prst="rect">
            <a:avLst/>
          </a:prstGeom>
          <a:noFill/>
        </p:spPr>
        <p:txBody>
          <a:bodyPr wrap="square" rtlCol="0">
            <a:spAutoFit/>
          </a:bodyPr>
          <a:lstStyle/>
          <a:p>
            <a:r>
              <a:rPr lang="en-US" sz="1350" dirty="0"/>
              <a:t> </a:t>
            </a:r>
          </a:p>
        </p:txBody>
      </p:sp>
      <p:sp>
        <p:nvSpPr>
          <p:cNvPr id="6" name="Rectangle 5"/>
          <p:cNvSpPr/>
          <p:nvPr/>
        </p:nvSpPr>
        <p:spPr>
          <a:xfrm>
            <a:off x="145473" y="369146"/>
            <a:ext cx="8620298" cy="5481437"/>
          </a:xfrm>
          <a:prstGeom prst="rect">
            <a:avLst/>
          </a:prstGeom>
        </p:spPr>
        <p:txBody>
          <a:bodyPr wrap="square">
            <a:spAutoFit/>
          </a:bodyPr>
          <a:lstStyle/>
          <a:p>
            <a:pPr algn="ctr"/>
            <a:r>
              <a:rPr lang="en-US" sz="1600" b="1" dirty="0">
                <a:latin typeface="Calibri" panose="020F0502020204030204" pitchFamily="34" charset="0"/>
                <a:ea typeface="Calibri" panose="020F0502020204030204" pitchFamily="34" charset="0"/>
                <a:cs typeface="Times New Roman" panose="02020603050405020304" pitchFamily="18" charset="0"/>
              </a:rPr>
              <a:t>Emergency Planning and Community Right to Know (EPCRA)</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ctr"/>
            <a:r>
              <a:rPr lang="en-US" sz="1600" b="1" i="1" dirty="0">
                <a:latin typeface="Calibri" panose="020F0502020204030204" pitchFamily="34" charset="0"/>
                <a:ea typeface="Calibri" panose="020F0502020204030204" pitchFamily="34" charset="0"/>
                <a:cs typeface="Times New Roman" panose="02020603050405020304" pitchFamily="18" charset="0"/>
              </a:rPr>
              <a:t>Tier II Reporting Information for Fuel Storage at Nursing Homes &amp; Assisted Living Facilities</a:t>
            </a:r>
          </a:p>
          <a:p>
            <a:pPr algn="ctr"/>
            <a:endParaRPr lang="en-US" sz="1600" b="1" i="1" dirty="0">
              <a:latin typeface="Calibri" panose="020F0502020204030204" pitchFamily="34" charset="0"/>
              <a:ea typeface="Calibri" panose="020F0502020204030204" pitchFamily="34" charset="0"/>
              <a:cs typeface="Times New Roman" panose="02020603050405020304" pitchFamily="18" charset="0"/>
            </a:endParaRPr>
          </a:p>
          <a:p>
            <a:pPr algn="ct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100" dirty="0">
                <a:latin typeface="Arial" panose="020B0604020202020204" pitchFamily="34" charset="0"/>
                <a:ea typeface="Calibri" panose="020F0502020204030204" pitchFamily="34" charset="0"/>
                <a:cs typeface="Times New Roman" panose="02020603050405020304" pitchFamily="18" charset="0"/>
              </a:rPr>
              <a:t>The Emergency Planning and Community Right to Know Act (EPCRA) provides emergency responders the information they need to respond to incidents involving chemical releases, fires, or explosions. This information may also be used by other departments called in to provide assistance. Facilities in Florida that meet threshold amounts are required to report annually in E-Plan</a:t>
            </a:r>
            <a:r>
              <a:rPr lang="en-US" sz="1100" b="1" dirty="0">
                <a:latin typeface="Arial" panose="020B0604020202020204" pitchFamily="34" charset="0"/>
                <a:ea typeface="Calibri" panose="020F0502020204030204" pitchFamily="34" charset="0"/>
                <a:cs typeface="Times New Roman" panose="02020603050405020304" pitchFamily="18" charset="0"/>
              </a:rPr>
              <a:t> </a:t>
            </a:r>
            <a:r>
              <a:rPr lang="en-US" sz="1100" b="1" u="sng" dirty="0">
                <a:latin typeface="Arial" panose="020B0604020202020204" pitchFamily="34" charset="0"/>
                <a:ea typeface="Calibri" panose="020F0502020204030204" pitchFamily="34" charset="0"/>
                <a:cs typeface="Times New Roman" panose="02020603050405020304" pitchFamily="18" charset="0"/>
              </a:rPr>
              <a:t>https://www.erplan.net</a:t>
            </a:r>
            <a:r>
              <a:rPr lang="en-US" sz="1100" b="1" dirty="0">
                <a:latin typeface="Arial" panose="020B0604020202020204" pitchFamily="34" charset="0"/>
                <a:ea typeface="Calibri" panose="020F0502020204030204" pitchFamily="34" charset="0"/>
                <a:cs typeface="Times New Roman" panose="02020603050405020304" pitchFamily="18"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en-US" sz="1400" b="1" dirty="0">
                <a:latin typeface="Calibri" panose="020F0502020204030204" pitchFamily="34" charset="0"/>
                <a:ea typeface="Calibri" panose="020F0502020204030204" pitchFamily="34" charset="0"/>
                <a:cs typeface="Times New Roman" panose="02020603050405020304" pitchFamily="18" charset="0"/>
              </a:rPr>
              <a:t>Fuel Storage</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200" dirty="0">
                <a:latin typeface="Arial" panose="020B0604020202020204" pitchFamily="34" charset="0"/>
                <a:ea typeface="Calibri" panose="020F0502020204030204" pitchFamily="34" charset="0"/>
                <a:cs typeface="Times New Roman" panose="02020603050405020304" pitchFamily="18" charset="0"/>
              </a:rPr>
              <a:t>EPCRA filing requirements for nursing homes &amp; assisted living facilities depend on one key factor: how much of a particular fuel is stored onsite in bulk containers (such as a tank to supply an emergency generator). </a:t>
            </a:r>
          </a:p>
          <a:p>
            <a:pPr>
              <a:lnSpc>
                <a:spcPct val="115000"/>
              </a:lnSpc>
              <a:spcAft>
                <a:spcPts val="1000"/>
              </a:spcAft>
            </a:pPr>
            <a:r>
              <a:rPr lang="en-US" sz="1200" dirty="0">
                <a:latin typeface="Arial" panose="020B0604020202020204" pitchFamily="34" charset="0"/>
                <a:ea typeface="Calibri" panose="020F0502020204030204" pitchFamily="34" charset="0"/>
                <a:cs typeface="Times New Roman" panose="02020603050405020304" pitchFamily="18" charset="0"/>
              </a:rPr>
              <a:t>Facilities that meet the following criteria are required to file annually:</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latin typeface="Arial" panose="020B0604020202020204" pitchFamily="34" charset="0"/>
                <a:ea typeface="Calibri" panose="020F0502020204030204" pitchFamily="34" charset="0"/>
                <a:cs typeface="Times New Roman" panose="02020603050405020304" pitchFamily="18" charset="0"/>
              </a:rPr>
              <a:t>Any facility that has a tank(s) containing chemical amounts totaling 10,000 pounds (lbs.) or more of product. This would be approximately 1,430 gallons of diesel fuel, 1,667 gallons of gasoline, or 2,280 gallons of propane. For multiple tanks holding similar product, amounts added together total 10,000 lbs. (pounds) or more.</a:t>
            </a:r>
          </a:p>
          <a:p>
            <a:pPr marL="342900" marR="0" lvl="0" indent="-342900">
              <a:lnSpc>
                <a:spcPct val="115000"/>
              </a:lnSpc>
              <a:spcBef>
                <a:spcPts val="0"/>
              </a:spcBef>
              <a:spcAft>
                <a:spcPts val="0"/>
              </a:spcAft>
              <a:buFont typeface="Symbol" panose="05050102010706020507" pitchFamily="18" charset="2"/>
              <a:buChar char=""/>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latin typeface="Arial" panose="020B0604020202020204" pitchFamily="34" charset="0"/>
                <a:ea typeface="Calibri" panose="020F0502020204030204" pitchFamily="34" charset="0"/>
                <a:cs typeface="Times New Roman" panose="02020603050405020304" pitchFamily="18" charset="0"/>
              </a:rPr>
              <a:t>Any facility that has a hazardous substance (HS) at or above 10,000 pounds onsite at any time during the year.</a:t>
            </a:r>
          </a:p>
          <a:p>
            <a:pPr marL="342900" marR="0" lvl="0" indent="-342900">
              <a:lnSpc>
                <a:spcPct val="115000"/>
              </a:lnSpc>
              <a:spcBef>
                <a:spcPts val="0"/>
              </a:spcBef>
              <a:spcAft>
                <a:spcPts val="0"/>
              </a:spcAft>
              <a:buFont typeface="Symbol" panose="05050102010706020507" pitchFamily="18" charset="2"/>
              <a:buChar char=""/>
            </a:pPr>
            <a:endParaRPr lang="en-US" sz="1200" dirty="0">
              <a:latin typeface="Arial" panose="020B0604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latin typeface="Arial" panose="020B0604020202020204" pitchFamily="34" charset="0"/>
                <a:ea typeface="Calibri" panose="020F0502020204030204" pitchFamily="34" charset="0"/>
                <a:cs typeface="Times New Roman" panose="02020603050405020304" pitchFamily="18" charset="0"/>
              </a:rPr>
              <a:t>Any facility that has an extremely hazardous substance (EHS) at or above threshold planning quantity (TPQ). See EPA’s List of Lists for EPCRA reporting thresholds (</a:t>
            </a:r>
            <a:r>
              <a:rPr lang="en-US" sz="1200" dirty="0">
                <a:latin typeface="Arial" panose="020B0604020202020204" pitchFamily="34" charset="0"/>
                <a:ea typeface="Calibri" panose="020F0502020204030204" pitchFamily="34" charset="0"/>
                <a:cs typeface="Times New Roman" panose="02020603050405020304" pitchFamily="18" charset="0"/>
                <a:hlinkClick r:id="rId3"/>
              </a:rPr>
              <a:t>https://www.epa.gov/epcra/consolidated-list-lists</a:t>
            </a:r>
            <a:r>
              <a:rPr lang="en-US" sz="1200" dirty="0">
                <a:latin typeface="Arial" panose="020B0604020202020204" pitchFamily="34" charset="0"/>
                <a:ea typeface="Calibri" panose="020F0502020204030204" pitchFamily="34" charset="0"/>
                <a:cs typeface="Times New Roman" panose="02020603050405020304" pitchFamily="18" charset="0"/>
              </a:rPr>
              <a:t>). *Note - any hazardous substance not listed on the EPA’s List of Lists has a reporting threshold of 10,000 pounds (for example, diesel fuel).</a:t>
            </a:r>
            <a:r>
              <a:rPr lang="en-US" sz="1200" b="1" dirty="0">
                <a:latin typeface="Arial" panose="020B0604020202020204" pitchFamily="34" charset="0"/>
                <a:ea typeface="Calibri" panose="020F0502020204030204" pitchFamily="34" charset="0"/>
                <a:cs typeface="Times New Roman" panose="02020603050405020304" pitchFamily="18" charset="0"/>
              </a:rPr>
              <a:t> </a:t>
            </a:r>
          </a:p>
          <a:p>
            <a:pPr marL="342900" marR="0" lvl="0" indent="-342900">
              <a:lnSpc>
                <a:spcPct val="115000"/>
              </a:lnSpc>
              <a:spcBef>
                <a:spcPts val="0"/>
              </a:spcBef>
              <a:spcAft>
                <a:spcPts val="0"/>
              </a:spcAft>
              <a:buFont typeface="Symbol" panose="05050102010706020507" pitchFamily="18" charset="2"/>
              <a:buChar char=""/>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200" b="1" dirty="0">
                <a:latin typeface="Arial" panose="020B0604020202020204" pitchFamily="34" charset="0"/>
                <a:ea typeface="Calibri" panose="020F0502020204030204" pitchFamily="34" charset="0"/>
                <a:cs typeface="Times New Roman" panose="02020603050405020304" pitchFamily="18" charset="0"/>
              </a:rPr>
              <a:t>Filing Requirements: EPCRA Tier II facilities are required to file by March 1</a:t>
            </a:r>
            <a:r>
              <a:rPr lang="en-US" sz="1200" b="1" baseline="30000" dirty="0">
                <a:latin typeface="Arial" panose="020B0604020202020204" pitchFamily="34" charset="0"/>
                <a:ea typeface="Calibri" panose="020F0502020204030204" pitchFamily="34" charset="0"/>
                <a:cs typeface="Times New Roman" panose="02020603050405020304" pitchFamily="18" charset="0"/>
              </a:rPr>
              <a:t>st</a:t>
            </a:r>
            <a:r>
              <a:rPr lang="en-US" sz="1200" b="1" dirty="0">
                <a:latin typeface="Arial" panose="020B0604020202020204" pitchFamily="34" charset="0"/>
                <a:ea typeface="Calibri" panose="020F0502020204030204" pitchFamily="34" charset="0"/>
                <a:cs typeface="Times New Roman" panose="02020603050405020304" pitchFamily="18" charset="0"/>
              </a:rPr>
              <a:t>, annually. For more information, visit our webpage: </a:t>
            </a:r>
            <a:r>
              <a:rPr lang="en-US" sz="1200" b="1" u="sng" dirty="0">
                <a:latin typeface="Arial" panose="020B0604020202020204" pitchFamily="34" charset="0"/>
                <a:ea typeface="Calibri" panose="020F0502020204030204" pitchFamily="34" charset="0"/>
                <a:cs typeface="Times New Roman" panose="02020603050405020304" pitchFamily="18" charset="0"/>
              </a:rPr>
              <a:t>https://www.floridadisaster.org/HazMat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33479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C69EA5A83CCC4AAC1B4F8B01162151" ma:contentTypeVersion="16" ma:contentTypeDescription="Create a new document." ma:contentTypeScope="" ma:versionID="1627e8dc240819bd9f7fe5a4cc3bad87">
  <xsd:schema xmlns:xsd="http://www.w3.org/2001/XMLSchema" xmlns:xs="http://www.w3.org/2001/XMLSchema" xmlns:p="http://schemas.microsoft.com/office/2006/metadata/properties" xmlns:ns2="c5b6c147-ef76-4a96-8e99-c47a86f2ca05" xmlns:ns3="bb7998f7-1604-457d-9de5-dd8d96c176c7" xmlns:ns4="61585aa3-80d1-413f-acb0-ffcfa691abec" targetNamespace="http://schemas.microsoft.com/office/2006/metadata/properties" ma:root="true" ma:fieldsID="f204124d9809a113e74ebeb42c4d42ec" ns2:_="" ns3:_="" ns4:_="">
    <xsd:import namespace="c5b6c147-ef76-4a96-8e99-c47a86f2ca05"/>
    <xsd:import namespace="bb7998f7-1604-457d-9de5-dd8d96c176c7"/>
    <xsd:import namespace="61585aa3-80d1-413f-acb0-ffcfa691abec"/>
    <xsd:element name="properties">
      <xsd:complexType>
        <xsd:sequence>
          <xsd:element name="documentManagement">
            <xsd:complexType>
              <xsd:all>
                <xsd:element ref="ns2:_dlc_DocId" minOccurs="0"/>
                <xsd:element ref="ns2:_dlc_DocIdUrl" minOccurs="0"/>
                <xsd:element ref="ns2:_dlc_DocIdPersistId" minOccurs="0"/>
                <xsd:element ref="ns3:Date_x0020_of_x0020_Approval" minOccurs="0"/>
                <xsd:element ref="ns4: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b6c147-ef76-4a96-8e99-c47a86f2ca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b7998f7-1604-457d-9de5-dd8d96c176c7" elementFormDefault="qualified">
    <xsd:import namespace="http://schemas.microsoft.com/office/2006/documentManagement/types"/>
    <xsd:import namespace="http://schemas.microsoft.com/office/infopath/2007/PartnerControls"/>
    <xsd:element name="Date_x0020_of_x0020_Approval" ma:index="11" nillable="true" ma:displayName="Date of Approval" ma:format="DateOnly" ma:internalName="Date_x0020_of_x0020_Approval">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61585aa3-80d1-413f-acb0-ffcfa691ab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Date_x0020_of_x0020_Approval xmlns="bb7998f7-1604-457d-9de5-dd8d96c176c7" xsi:nil="true"/>
    <_dlc_DocId xmlns="c5b6c147-ef76-4a96-8e99-c47a86f2ca05">DJ2Q4QMTSXDE-1114551863-586</_dlc_DocId>
    <_dlc_DocIdUrl xmlns="c5b6c147-ef76-4a96-8e99-c47a86f2ca05">
      <Url>https://portal.floridadisaster.org/SERC/_layouts/15/DocIdRedir.aspx?ID=DJ2Q4QMTSXDE-1114551863-586</Url>
      <Description>DJ2Q4QMTSXDE-1114551863-586</Description>
    </_dlc_DocIdUrl>
  </documentManagement>
</p:properties>
</file>

<file path=customXml/itemProps1.xml><?xml version="1.0" encoding="utf-8"?>
<ds:datastoreItem xmlns:ds="http://schemas.openxmlformats.org/officeDocument/2006/customXml" ds:itemID="{36ED3190-8B1D-474E-83DD-82FC0CD8B06E}"/>
</file>

<file path=customXml/itemProps2.xml><?xml version="1.0" encoding="utf-8"?>
<ds:datastoreItem xmlns:ds="http://schemas.openxmlformats.org/officeDocument/2006/customXml" ds:itemID="{B7A9D948-E536-48C5-958A-13FB30C07AB4}"/>
</file>

<file path=customXml/itemProps3.xml><?xml version="1.0" encoding="utf-8"?>
<ds:datastoreItem xmlns:ds="http://schemas.openxmlformats.org/officeDocument/2006/customXml" ds:itemID="{AD0041DE-84F0-4CF1-A7E3-35957D8C8BB2}"/>
</file>

<file path=customXml/itemProps4.xml><?xml version="1.0" encoding="utf-8"?>
<ds:datastoreItem xmlns:ds="http://schemas.openxmlformats.org/officeDocument/2006/customXml" ds:itemID="{DC8F90E6-5351-4D19-9D6D-6B423FC1EBAF}"/>
</file>

<file path=docProps/app.xml><?xml version="1.0" encoding="utf-8"?>
<Properties xmlns="http://schemas.openxmlformats.org/officeDocument/2006/extended-properties" xmlns:vt="http://schemas.openxmlformats.org/officeDocument/2006/docPropsVTypes">
  <Template>Office Theme</Template>
  <TotalTime>806</TotalTime>
  <Words>320</Words>
  <Application>Microsoft Office PowerPoint</Application>
  <PresentationFormat>On-screen Show (4:3)</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Dietrich, Robert</dc:creator>
  <cp:lastModifiedBy>Dietrich, Robert</cp:lastModifiedBy>
  <cp:revision>38</cp:revision>
  <cp:lastPrinted>2021-06-23T19:00:35Z</cp:lastPrinted>
  <dcterms:created xsi:type="dcterms:W3CDTF">2021-01-12T15:30:38Z</dcterms:created>
  <dcterms:modified xsi:type="dcterms:W3CDTF">2021-06-23T19:04:06Z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0x010100D0C69EA5A83CCC4AAC1B4F8B01162151</vt:lpwstr>
  </property>
  <property fmtid="{D5CDD505-2E9C-101B-9397-08002B2CF9AE}" pid="3" name="_dlc_DocIdItemGuid">
    <vt:lpwstr>abe08dcc-d3d8-4df3-a4cd-691ee7422323</vt:lpwstr>
  </property>
</Properties>
</file>